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0f5bc301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0f5bc301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19d7dd73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19d7dd73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0f5bc30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0f5bc30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0f5bc3013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0f5bc3013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0f5bc301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0f5bc30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0f5bc30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0f5bc30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0f5bc30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0f5bc30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19d7dd73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19d7dd73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19d7dd7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19d7dd7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0f5bc301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0f5bc301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0f5bc3013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0f5bc3013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0f5bc301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0f5bc301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0f5bc30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0f5bc30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0f5bc301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0f5bc30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2c85b678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2c85b678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2c85b678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2c85b678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19d7dd73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19d7dd73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19d7dd73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19d7dd73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19d7dd73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19d7dd73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19d7dd73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19d7dd73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0f5bc301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0f5bc301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0f5bc3013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0f5bc3013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19d7dd73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19d7dd73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19d7dd73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19d7dd73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0f5bc3013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0f5bc3013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19d7dd73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19d7dd73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0f5bc3013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0f5bc3013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19d7dd73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19d7dd73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0.jpg"/><Relationship Id="rId5" Type="http://schemas.openxmlformats.org/officeDocument/2006/relationships/image" Target="../media/image1.jpg"/><Relationship Id="rId6" Type="http://schemas.openxmlformats.org/officeDocument/2006/relationships/image" Target="../media/image13.jpg"/><Relationship Id="rId7"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94700" y="203474"/>
            <a:ext cx="8222100" cy="88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GB" sz="3080"/>
              <a:t>Drowsiness Detection using Opencv</a:t>
            </a:r>
            <a:endParaRPr sz="3080"/>
          </a:p>
        </p:txBody>
      </p:sp>
      <p:sp>
        <p:nvSpPr>
          <p:cNvPr id="86" name="Google Shape;86;p13"/>
          <p:cNvSpPr txBox="1"/>
          <p:nvPr>
            <p:ph idx="1" type="subTitle"/>
          </p:nvPr>
        </p:nvSpPr>
        <p:spPr>
          <a:xfrm>
            <a:off x="399375" y="1288650"/>
            <a:ext cx="8222100" cy="36306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t/>
            </a:r>
            <a:endParaRPr>
              <a:solidFill>
                <a:srgbClr val="FFFFFF"/>
              </a:solidFill>
            </a:endParaRPr>
          </a:p>
          <a:p>
            <a:pPr indent="0" lvl="0" marL="0" rtl="0" algn="ctr">
              <a:lnSpc>
                <a:spcPct val="80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en-GB">
                <a:solidFill>
                  <a:srgbClr val="FFFFFF"/>
                </a:solidFill>
              </a:rPr>
              <a:t>KCS-752          Mini Proje</a:t>
            </a:r>
            <a:r>
              <a:rPr lang="en-GB">
                <a:solidFill>
                  <a:srgbClr val="FFFFFF"/>
                </a:solidFill>
              </a:rPr>
              <a:t>ct/Internship Assessment</a:t>
            </a:r>
            <a:endParaRPr>
              <a:solidFill>
                <a:srgbClr val="FFFFFF"/>
              </a:solidFill>
            </a:endParaRPr>
          </a:p>
          <a:p>
            <a:pPr indent="0" lvl="0" marL="0" rtl="0" algn="l">
              <a:lnSpc>
                <a:spcPct val="115000"/>
              </a:lnSpc>
              <a:spcBef>
                <a:spcPts val="0"/>
              </a:spcBef>
              <a:spcAft>
                <a:spcPts val="0"/>
              </a:spcAft>
              <a:buNone/>
            </a:pPr>
            <a:r>
              <a:rPr lang="en-GB"/>
              <a:t>Presented By- Sunny Yadav</a:t>
            </a:r>
            <a:endParaRPr>
              <a:solidFill>
                <a:srgbClr val="FFFFFF"/>
              </a:solidFill>
            </a:endParaRPr>
          </a:p>
          <a:p>
            <a:pPr indent="0" lvl="0" marL="0" rtl="0" algn="l">
              <a:lnSpc>
                <a:spcPct val="115000"/>
              </a:lnSpc>
              <a:spcBef>
                <a:spcPts val="0"/>
              </a:spcBef>
              <a:spcAft>
                <a:spcPts val="0"/>
              </a:spcAft>
              <a:buNone/>
            </a:pPr>
            <a:r>
              <a:rPr lang="en-GB">
                <a:solidFill>
                  <a:srgbClr val="FFFFFF"/>
                </a:solidFill>
              </a:rPr>
              <a:t>Section-           CSE- A</a:t>
            </a:r>
            <a:endParaRPr>
              <a:solidFill>
                <a:srgbClr val="FFFFFF"/>
              </a:solidFill>
            </a:endParaRPr>
          </a:p>
          <a:p>
            <a:pPr indent="0" lvl="0" marL="0" rtl="0" algn="l">
              <a:lnSpc>
                <a:spcPct val="115000"/>
              </a:lnSpc>
              <a:spcBef>
                <a:spcPts val="0"/>
              </a:spcBef>
              <a:spcAft>
                <a:spcPts val="0"/>
              </a:spcAft>
              <a:buNone/>
            </a:pPr>
            <a:r>
              <a:rPr lang="en-GB">
                <a:solidFill>
                  <a:srgbClr val="FFFFFF"/>
                </a:solidFill>
              </a:rPr>
              <a:t>Roll No-            1803210154</a:t>
            </a:r>
            <a:endParaRPr>
              <a:solidFill>
                <a:srgbClr val="FFFFFF"/>
              </a:solidFill>
            </a:endParaRPr>
          </a:p>
          <a:p>
            <a:pPr indent="0" lvl="0" marL="0" rtl="0" algn="l">
              <a:lnSpc>
                <a:spcPct val="115000"/>
              </a:lnSpc>
              <a:spcBef>
                <a:spcPts val="0"/>
              </a:spcBef>
              <a:spcAft>
                <a:spcPts val="0"/>
              </a:spcAft>
              <a:buNone/>
            </a:pPr>
            <a:r>
              <a:rPr lang="en-GB">
                <a:solidFill>
                  <a:srgbClr val="FFFFFF"/>
                </a:solidFill>
              </a:rPr>
              <a:t>Year-                  4th Year </a:t>
            </a:r>
            <a:endParaRPr>
              <a:solidFill>
                <a:srgbClr val="FFFFFF"/>
              </a:solidFill>
            </a:endParaRPr>
          </a:p>
          <a:p>
            <a:pPr indent="0" lvl="0" marL="0" rtl="0" algn="l">
              <a:lnSpc>
                <a:spcPct val="115000"/>
              </a:lnSpc>
              <a:spcBef>
                <a:spcPts val="0"/>
              </a:spcBef>
              <a:spcAft>
                <a:spcPts val="0"/>
              </a:spcAft>
              <a:buNone/>
            </a:pPr>
            <a:r>
              <a:rPr lang="en-GB">
                <a:solidFill>
                  <a:srgbClr val="FFFFFF"/>
                </a:solidFill>
              </a:rPr>
              <a:t>Semester-          7 Sem</a:t>
            </a:r>
            <a:endParaRPr>
              <a:solidFill>
                <a:srgbClr val="FFFFFF"/>
              </a:solidFill>
            </a:endParaRPr>
          </a:p>
          <a:p>
            <a:pPr indent="0" lvl="0" marL="0" rtl="0" algn="l">
              <a:lnSpc>
                <a:spcPct val="115000"/>
              </a:lnSpc>
              <a:spcBef>
                <a:spcPts val="0"/>
              </a:spcBef>
              <a:spcAft>
                <a:spcPts val="0"/>
              </a:spcAft>
              <a:buNone/>
            </a:pPr>
            <a:r>
              <a:rPr lang="en-GB">
                <a:solidFill>
                  <a:srgbClr val="FFFFFF"/>
                </a:solidFill>
              </a:rPr>
              <a:t>Submitted to-    Mrs. Aditi Arora</a:t>
            </a:r>
            <a:endParaRPr>
              <a:solidFill>
                <a:srgbClr val="FFFFFF"/>
              </a:solidFill>
            </a:endParaRPr>
          </a:p>
        </p:txBody>
      </p:sp>
      <p:pic>
        <p:nvPicPr>
          <p:cNvPr id="87" name="Google Shape;87;p13"/>
          <p:cNvPicPr preferRelativeResize="0"/>
          <p:nvPr/>
        </p:nvPicPr>
        <p:blipFill rotWithShape="1">
          <a:blip r:embed="rId3">
            <a:alphaModFix/>
          </a:blip>
          <a:srcRect b="0" l="0" r="0" t="0"/>
          <a:stretch/>
        </p:blipFill>
        <p:spPr>
          <a:xfrm>
            <a:off x="7348737" y="1378887"/>
            <a:ext cx="1582737" cy="1050925"/>
          </a:xfrm>
          <a:prstGeom prst="rect">
            <a:avLst/>
          </a:prstGeom>
          <a:noFill/>
          <a:ln>
            <a:noFill/>
          </a:ln>
        </p:spPr>
      </p:pic>
      <p:pic>
        <p:nvPicPr>
          <p:cNvPr id="88" name="Google Shape;88;p13"/>
          <p:cNvPicPr preferRelativeResize="0"/>
          <p:nvPr/>
        </p:nvPicPr>
        <p:blipFill rotWithShape="1">
          <a:blip r:embed="rId4">
            <a:alphaModFix/>
          </a:blip>
          <a:srcRect b="0" l="0" r="0" t="0"/>
          <a:stretch/>
        </p:blipFill>
        <p:spPr>
          <a:xfrm>
            <a:off x="7312225" y="2493650"/>
            <a:ext cx="1655762" cy="1008062"/>
          </a:xfrm>
          <a:prstGeom prst="rect">
            <a:avLst/>
          </a:prstGeom>
          <a:noFill/>
          <a:ln>
            <a:noFill/>
          </a:ln>
        </p:spPr>
      </p:pic>
      <p:pic>
        <p:nvPicPr>
          <p:cNvPr id="89" name="Google Shape;89;p13"/>
          <p:cNvPicPr preferRelativeResize="0"/>
          <p:nvPr/>
        </p:nvPicPr>
        <p:blipFill>
          <a:blip r:embed="rId5">
            <a:alphaModFix/>
          </a:blip>
          <a:stretch>
            <a:fillRect/>
          </a:stretch>
        </p:blipFill>
        <p:spPr>
          <a:xfrm>
            <a:off x="7360850" y="0"/>
            <a:ext cx="1655750" cy="1288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60950" y="191075"/>
            <a:ext cx="8222100" cy="767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GB" sz="2700">
                <a:solidFill>
                  <a:schemeClr val="dk2"/>
                </a:solidFill>
              </a:rPr>
              <a:t>Working </a:t>
            </a:r>
            <a:endParaRPr b="1" sz="4100">
              <a:solidFill>
                <a:schemeClr val="dk2"/>
              </a:solidFill>
            </a:endParaRPr>
          </a:p>
        </p:txBody>
      </p:sp>
      <p:sp>
        <p:nvSpPr>
          <p:cNvPr id="147" name="Google Shape;147;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Drivers face is continuously monitored using a video camera. </a:t>
            </a:r>
            <a:endParaRPr/>
          </a:p>
          <a:p>
            <a:pPr indent="-342900" lvl="0" marL="457200" rtl="0" algn="l">
              <a:spcBef>
                <a:spcPts val="0"/>
              </a:spcBef>
              <a:spcAft>
                <a:spcPts val="0"/>
              </a:spcAft>
              <a:buSzPts val="1800"/>
              <a:buChar char="●"/>
            </a:pPr>
            <a:r>
              <a:rPr lang="en-GB"/>
              <a:t>In order to detect the drowsiness the first step is to detect the face using the series of frame shots taken by the camera. </a:t>
            </a:r>
            <a:endParaRPr/>
          </a:p>
          <a:p>
            <a:pPr indent="-342900" lvl="0" marL="457200" rtl="0" algn="l">
              <a:spcBef>
                <a:spcPts val="0"/>
              </a:spcBef>
              <a:spcAft>
                <a:spcPts val="0"/>
              </a:spcAft>
              <a:buSzPts val="1800"/>
              <a:buChar char="●"/>
            </a:pPr>
            <a:r>
              <a:rPr lang="en-GB"/>
              <a:t>Then the location of the eyes and lips is detected</a:t>
            </a:r>
            <a:endParaRPr/>
          </a:p>
          <a:p>
            <a:pPr indent="-342900" lvl="0" marL="457200" rtl="0" algn="l">
              <a:spcBef>
                <a:spcPts val="0"/>
              </a:spcBef>
              <a:spcAft>
                <a:spcPts val="0"/>
              </a:spcAft>
              <a:buSzPts val="1800"/>
              <a:buChar char="●"/>
            </a:pPr>
            <a:r>
              <a:rPr lang="en-GB"/>
              <a:t>If eye is closed more than a specific time or number of yawn is more than specific number than alert signal generated.</a:t>
            </a:r>
            <a:endParaRPr/>
          </a:p>
          <a:p>
            <a:pPr indent="-342900" lvl="0" marL="457200" rtl="0" algn="l">
              <a:spcBef>
                <a:spcPts val="0"/>
              </a:spcBef>
              <a:spcAft>
                <a:spcPts val="0"/>
              </a:spcAft>
              <a:buSzPts val="1800"/>
              <a:buChar char="●"/>
            </a:pPr>
            <a:r>
              <a:rPr lang="en-GB"/>
              <a:t>If the signal crosses the threshold, then the alarm produce loud sound and the driver can wake up by that.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153" name="Google Shape;153;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3"/>
          <p:cNvPicPr preferRelativeResize="0"/>
          <p:nvPr/>
        </p:nvPicPr>
        <p:blipFill rotWithShape="1">
          <a:blip r:embed="rId3">
            <a:alphaModFix/>
          </a:blip>
          <a:srcRect b="0" l="0" r="0" t="0"/>
          <a:stretch/>
        </p:blipFill>
        <p:spPr>
          <a:xfrm>
            <a:off x="395275" y="908575"/>
            <a:ext cx="2138362" cy="1694461"/>
          </a:xfrm>
          <a:prstGeom prst="rect">
            <a:avLst/>
          </a:prstGeom>
          <a:noFill/>
          <a:ln>
            <a:noFill/>
          </a:ln>
        </p:spPr>
      </p:pic>
      <p:pic>
        <p:nvPicPr>
          <p:cNvPr id="155" name="Google Shape;155;p23"/>
          <p:cNvPicPr preferRelativeResize="0"/>
          <p:nvPr/>
        </p:nvPicPr>
        <p:blipFill rotWithShape="1">
          <a:blip r:embed="rId4">
            <a:alphaModFix/>
          </a:blip>
          <a:srcRect b="0" l="0" r="0" t="0"/>
          <a:stretch/>
        </p:blipFill>
        <p:spPr>
          <a:xfrm>
            <a:off x="2001825" y="1669319"/>
            <a:ext cx="2138362" cy="1694461"/>
          </a:xfrm>
          <a:prstGeom prst="rect">
            <a:avLst/>
          </a:prstGeom>
          <a:noFill/>
          <a:ln>
            <a:noFill/>
          </a:ln>
        </p:spPr>
      </p:pic>
      <p:pic>
        <p:nvPicPr>
          <p:cNvPr id="156" name="Google Shape;156;p23"/>
          <p:cNvPicPr preferRelativeResize="0"/>
          <p:nvPr/>
        </p:nvPicPr>
        <p:blipFill rotWithShape="1">
          <a:blip r:embed="rId5">
            <a:alphaModFix/>
          </a:blip>
          <a:srcRect b="0" l="0" r="0" t="0"/>
          <a:stretch/>
        </p:blipFill>
        <p:spPr>
          <a:xfrm>
            <a:off x="3441688" y="2582884"/>
            <a:ext cx="2138362" cy="1694461"/>
          </a:xfrm>
          <a:prstGeom prst="rect">
            <a:avLst/>
          </a:prstGeom>
          <a:noFill/>
          <a:ln>
            <a:noFill/>
          </a:ln>
        </p:spPr>
      </p:pic>
      <p:pic>
        <p:nvPicPr>
          <p:cNvPr id="157" name="Google Shape;157;p23"/>
          <p:cNvPicPr preferRelativeResize="0"/>
          <p:nvPr/>
        </p:nvPicPr>
        <p:blipFill rotWithShape="1">
          <a:blip r:embed="rId6">
            <a:alphaModFix/>
          </a:blip>
          <a:srcRect b="0" l="0" r="0" t="0"/>
          <a:stretch/>
        </p:blipFill>
        <p:spPr>
          <a:xfrm>
            <a:off x="4665650" y="3496449"/>
            <a:ext cx="2138362" cy="1694461"/>
          </a:xfrm>
          <a:prstGeom prst="rect">
            <a:avLst/>
          </a:prstGeom>
          <a:noFill/>
          <a:ln>
            <a:noFill/>
          </a:ln>
        </p:spPr>
      </p:pic>
      <p:pic>
        <p:nvPicPr>
          <p:cNvPr id="158" name="Google Shape;158;p23"/>
          <p:cNvPicPr preferRelativeResize="0"/>
          <p:nvPr/>
        </p:nvPicPr>
        <p:blipFill rotWithShape="1">
          <a:blip r:embed="rId7">
            <a:alphaModFix/>
          </a:blip>
          <a:srcRect b="0" l="0" r="0" t="0"/>
          <a:stretch/>
        </p:blipFill>
        <p:spPr>
          <a:xfrm>
            <a:off x="6178538" y="4487264"/>
            <a:ext cx="2138362" cy="1694461"/>
          </a:xfrm>
          <a:prstGeom prst="rect">
            <a:avLst/>
          </a:prstGeom>
          <a:noFill/>
          <a:ln>
            <a:noFill/>
          </a:ln>
        </p:spPr>
      </p:pic>
      <p:sp>
        <p:nvSpPr>
          <p:cNvPr id="159" name="Google Shape;159;p23"/>
          <p:cNvSpPr/>
          <p:nvPr/>
        </p:nvSpPr>
        <p:spPr>
          <a:xfrm>
            <a:off x="5938825" y="1289786"/>
            <a:ext cx="2449500" cy="1523400"/>
          </a:xfrm>
          <a:prstGeom prst="bevel">
            <a:avLst>
              <a:gd fmla="val 1619" name="adj"/>
            </a:avLst>
          </a:prstGeom>
          <a:solidFill>
            <a:srgbClr val="C0C0C0"/>
          </a:solidFill>
          <a:ln cap="flat" cmpd="sng" w="9525">
            <a:solidFill>
              <a:srgbClr val="9696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a:solidFill>
                  <a:srgbClr val="000000"/>
                </a:solidFill>
                <a:latin typeface="Arial"/>
                <a:ea typeface="Arial"/>
                <a:cs typeface="Arial"/>
                <a:sym typeface="Arial"/>
              </a:rPr>
              <a:t>30 frames </a:t>
            </a:r>
            <a:endParaRPr/>
          </a:p>
          <a:p>
            <a:pPr indent="0" lvl="0" marL="0" marR="0" rtl="0" algn="ctr">
              <a:lnSpc>
                <a:spcPct val="100000"/>
              </a:lnSpc>
              <a:spcBef>
                <a:spcPts val="0"/>
              </a:spcBef>
              <a:spcAft>
                <a:spcPts val="0"/>
              </a:spcAft>
              <a:buClr>
                <a:srgbClr val="000000"/>
              </a:buClr>
              <a:buSzPts val="2400"/>
              <a:buFont typeface="Arial"/>
              <a:buNone/>
            </a:pPr>
            <a:r>
              <a:rPr b="1" i="0" lang="en-GB" sz="2400" u="none">
                <a:solidFill>
                  <a:srgbClr val="000000"/>
                </a:solidFill>
                <a:latin typeface="Arial"/>
                <a:ea typeface="Arial"/>
                <a:cs typeface="Arial"/>
                <a:sym typeface="Arial"/>
              </a:rPr>
              <a:t>per second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165" name="Google Shape;165;p24"/>
          <p:cNvSpPr txBox="1"/>
          <p:nvPr>
            <p:ph idx="1" type="body"/>
          </p:nvPr>
        </p:nvSpPr>
        <p:spPr>
          <a:xfrm>
            <a:off x="472600" y="410000"/>
            <a:ext cx="7653000" cy="1690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GB" sz="2200"/>
              <a:t>dlib library is used for detecting faces and Yawn</a:t>
            </a:r>
            <a:endParaRPr sz="2200"/>
          </a:p>
          <a:p>
            <a:pPr indent="-368300" lvl="0" marL="457200" rtl="0" algn="l">
              <a:spcBef>
                <a:spcPts val="0"/>
              </a:spcBef>
              <a:spcAft>
                <a:spcPts val="0"/>
              </a:spcAft>
              <a:buSzPts val="2200"/>
              <a:buChar char="●"/>
            </a:pPr>
            <a:r>
              <a:rPr lang="en-GB" sz="2200"/>
              <a:t>facial landmarks of a person is shown in figure</a:t>
            </a:r>
            <a:endParaRPr sz="2200"/>
          </a:p>
        </p:txBody>
      </p:sp>
      <p:pic>
        <p:nvPicPr>
          <p:cNvPr id="166" name="Google Shape;166;p24"/>
          <p:cNvPicPr preferRelativeResize="0"/>
          <p:nvPr/>
        </p:nvPicPr>
        <p:blipFill>
          <a:blip r:embed="rId3">
            <a:alphaModFix/>
          </a:blip>
          <a:stretch>
            <a:fillRect/>
          </a:stretch>
        </p:blipFill>
        <p:spPr>
          <a:xfrm>
            <a:off x="3513025" y="1826150"/>
            <a:ext cx="5734550" cy="337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172" name="Google Shape;172;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173" name="Google Shape;173;p25"/>
          <p:cNvPicPr preferRelativeResize="0"/>
          <p:nvPr/>
        </p:nvPicPr>
        <p:blipFill>
          <a:blip r:embed="rId3">
            <a:alphaModFix/>
          </a:blip>
          <a:stretch>
            <a:fillRect/>
          </a:stretch>
        </p:blipFill>
        <p:spPr>
          <a:xfrm>
            <a:off x="119680" y="0"/>
            <a:ext cx="8904640"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179" name="Google Shape;179;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EAR algorithm: </a:t>
            </a:r>
            <a:endParaRPr b="1"/>
          </a:p>
          <a:p>
            <a:pPr indent="0" lvl="0" marL="0" rtl="0" algn="l">
              <a:spcBef>
                <a:spcPts val="1200"/>
              </a:spcBef>
              <a:spcAft>
                <a:spcPts val="0"/>
              </a:spcAft>
              <a:buNone/>
            </a:pPr>
            <a:r>
              <a:rPr lang="en-GB"/>
              <a:t>Step 1: Use the Detected Eye region from the EAR algorithm </a:t>
            </a:r>
            <a:endParaRPr/>
          </a:p>
          <a:p>
            <a:pPr indent="0" lvl="0" marL="0" rtl="0" algn="l">
              <a:spcBef>
                <a:spcPts val="1200"/>
              </a:spcBef>
              <a:spcAft>
                <a:spcPts val="0"/>
              </a:spcAft>
              <a:buNone/>
            </a:pPr>
            <a:r>
              <a:rPr lang="en-GB"/>
              <a:t>Step 2: Compute the Eye Aspect Ratio to determine if the eyes are closed </a:t>
            </a:r>
            <a:endParaRPr/>
          </a:p>
          <a:p>
            <a:pPr indent="0" lvl="0" marL="0" rtl="0" algn="l">
              <a:spcBef>
                <a:spcPts val="1200"/>
              </a:spcBef>
              <a:spcAft>
                <a:spcPts val="0"/>
              </a:spcAft>
              <a:buNone/>
            </a:pPr>
            <a:r>
              <a:rPr lang="en-GB"/>
              <a:t>Step 3: If EAR satisfies the drowsy condition then move to step 5 </a:t>
            </a:r>
            <a:endParaRPr/>
          </a:p>
          <a:p>
            <a:pPr indent="0" lvl="0" marL="0" rtl="0" algn="l">
              <a:spcBef>
                <a:spcPts val="1200"/>
              </a:spcBef>
              <a:spcAft>
                <a:spcPts val="0"/>
              </a:spcAft>
              <a:buNone/>
            </a:pPr>
            <a:r>
              <a:rPr lang="en-GB"/>
              <a:t>Step 4: If EAR is normal then go to Step 1 </a:t>
            </a:r>
            <a:endParaRPr/>
          </a:p>
          <a:p>
            <a:pPr indent="0" lvl="0" marL="0" rtl="0" algn="l">
              <a:spcBef>
                <a:spcPts val="1200"/>
              </a:spcBef>
              <a:spcAft>
                <a:spcPts val="1200"/>
              </a:spcAft>
              <a:buNone/>
            </a:pPr>
            <a:r>
              <a:rPr lang="en-GB"/>
              <a:t>Step 5: Sound Alarm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185" name="Google Shape;185;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7"/>
          <p:cNvPicPr preferRelativeResize="0"/>
          <p:nvPr/>
        </p:nvPicPr>
        <p:blipFill>
          <a:blip r:embed="rId3">
            <a:alphaModFix/>
          </a:blip>
          <a:stretch>
            <a:fillRect/>
          </a:stretch>
        </p:blipFill>
        <p:spPr>
          <a:xfrm>
            <a:off x="354875" y="1017725"/>
            <a:ext cx="7966175" cy="263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192" name="Google Shape;192;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193" name="Google Shape;193;p28"/>
          <p:cNvPicPr preferRelativeResize="0"/>
          <p:nvPr/>
        </p:nvPicPr>
        <p:blipFill>
          <a:blip r:embed="rId3">
            <a:alphaModFix/>
          </a:blip>
          <a:stretch>
            <a:fillRect/>
          </a:stretch>
        </p:blipFill>
        <p:spPr>
          <a:xfrm>
            <a:off x="664848" y="52427"/>
            <a:ext cx="6883700" cy="443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199" name="Google Shape;199;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200" name="Google Shape;200;p29"/>
          <p:cNvPicPr preferRelativeResize="0"/>
          <p:nvPr/>
        </p:nvPicPr>
        <p:blipFill rotWithShape="1">
          <a:blip r:embed="rId3">
            <a:alphaModFix/>
          </a:blip>
          <a:srcRect b="0" l="0" r="0" t="0"/>
          <a:stretch/>
        </p:blipFill>
        <p:spPr>
          <a:xfrm>
            <a:off x="624100" y="363300"/>
            <a:ext cx="7336800" cy="401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93375"/>
            <a:ext cx="8520600" cy="51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2"/>
                </a:solidFill>
              </a:rPr>
              <a:t>LAR Algorithm:</a:t>
            </a:r>
            <a:endParaRPr>
              <a:solidFill>
                <a:schemeClr val="dk2"/>
              </a:solidFill>
            </a:endParaRPr>
          </a:p>
        </p:txBody>
      </p:sp>
      <p:sp>
        <p:nvSpPr>
          <p:cNvPr id="206" name="Google Shape;206;p30"/>
          <p:cNvSpPr txBox="1"/>
          <p:nvPr>
            <p:ph idx="1" type="body"/>
          </p:nvPr>
        </p:nvSpPr>
        <p:spPr>
          <a:xfrm>
            <a:off x="311700" y="773325"/>
            <a:ext cx="8520600" cy="379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Step 1: Use the Detected lips region from the LAR algorithm </a:t>
            </a:r>
            <a:endParaRPr/>
          </a:p>
          <a:p>
            <a:pPr indent="0" lvl="0" marL="0" rtl="0" algn="l">
              <a:spcBef>
                <a:spcPts val="1200"/>
              </a:spcBef>
              <a:spcAft>
                <a:spcPts val="0"/>
              </a:spcAft>
              <a:buNone/>
            </a:pPr>
            <a:r>
              <a:rPr lang="en-GB"/>
              <a:t>Step 2: Compute the Lips Aspect Ratio to determine if the Lips are closed or open</a:t>
            </a:r>
            <a:endParaRPr/>
          </a:p>
          <a:p>
            <a:pPr indent="0" lvl="0" marL="0" rtl="0" algn="l">
              <a:spcBef>
                <a:spcPts val="1200"/>
              </a:spcBef>
              <a:spcAft>
                <a:spcPts val="0"/>
              </a:spcAft>
              <a:buNone/>
            </a:pPr>
            <a:r>
              <a:rPr lang="en-GB"/>
              <a:t>Step 3: If LAR satisfies the drowsy condition then move to step 5 </a:t>
            </a:r>
            <a:endParaRPr/>
          </a:p>
          <a:p>
            <a:pPr indent="0" lvl="0" marL="0" rtl="0" algn="l">
              <a:spcBef>
                <a:spcPts val="1200"/>
              </a:spcBef>
              <a:spcAft>
                <a:spcPts val="0"/>
              </a:spcAft>
              <a:buNone/>
            </a:pPr>
            <a:r>
              <a:rPr lang="en-GB"/>
              <a:t>Step 4: If LAR is normal then go to Step 1 </a:t>
            </a:r>
            <a:endParaRPr/>
          </a:p>
          <a:p>
            <a:pPr indent="0" lvl="0" marL="0" rtl="0" algn="l">
              <a:spcBef>
                <a:spcPts val="1200"/>
              </a:spcBef>
              <a:spcAft>
                <a:spcPts val="0"/>
              </a:spcAft>
              <a:buNone/>
            </a:pPr>
            <a:r>
              <a:rPr lang="en-GB"/>
              <a:t>Step 5: Sound Alarm</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GB" sz="2355">
                <a:solidFill>
                  <a:schemeClr val="dk2"/>
                </a:solidFill>
              </a:rPr>
              <a:t>Lips </a:t>
            </a:r>
            <a:endParaRPr b="1" sz="2355">
              <a:solidFill>
                <a:schemeClr val="dk2"/>
              </a:solidFill>
            </a:endParaRPr>
          </a:p>
          <a:p>
            <a:pPr indent="0" lvl="0" marL="0" rtl="0" algn="l">
              <a:lnSpc>
                <a:spcPct val="115000"/>
              </a:lnSpc>
              <a:spcBef>
                <a:spcPts val="1200"/>
              </a:spcBef>
              <a:spcAft>
                <a:spcPts val="1200"/>
              </a:spcAft>
              <a:buClr>
                <a:schemeClr val="dk1"/>
              </a:buClr>
              <a:buSzPct val="61111"/>
              <a:buFont typeface="Arial"/>
              <a:buNone/>
            </a:pPr>
            <a:r>
              <a:t/>
            </a:r>
            <a:endParaRPr sz="1800">
              <a:solidFill>
                <a:schemeClr val="dk2"/>
              </a:solidFill>
            </a:endParaRPr>
          </a:p>
        </p:txBody>
      </p:sp>
      <p:sp>
        <p:nvSpPr>
          <p:cNvPr id="212" name="Google Shape;212;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 find out if there is a yawn or not we will work exactly as before on the eyes section. First let’s define a list with numbers corresponding to the lips part of a face as shown in the facial landmarks image. </a:t>
            </a:r>
            <a:endParaRPr/>
          </a:p>
          <a:p>
            <a:pPr indent="0" lvl="0" marL="0" rtl="0" algn="l">
              <a:spcBef>
                <a:spcPts val="1200"/>
              </a:spcBef>
              <a:spcAft>
                <a:spcPts val="0"/>
              </a:spcAft>
              <a:buNone/>
            </a:pPr>
            <a:r>
              <a:rPr b="1" lang="en-GB">
                <a:latin typeface="Times New Roman"/>
                <a:ea typeface="Times New Roman"/>
                <a:cs typeface="Times New Roman"/>
                <a:sym typeface="Times New Roman"/>
              </a:rPr>
              <a:t>l i p s = [ 6 0 , 6 1 , 6 2 , 6 3 , 6 4 , 6 5 , 6 6 , 6 7 ] # Landmark i n d e x e s</a:t>
            </a:r>
            <a:r>
              <a:rPr lang="en-GB">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1200"/>
              </a:spcBef>
              <a:spcAft>
                <a:spcPts val="1200"/>
              </a:spcAft>
              <a:buNone/>
            </a:pPr>
            <a:r>
              <a:rPr lang="en-GB">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213" name="Google Shape;213;p31"/>
          <p:cNvPicPr preferRelativeResize="0"/>
          <p:nvPr/>
        </p:nvPicPr>
        <p:blipFill>
          <a:blip r:embed="rId3">
            <a:alphaModFix/>
          </a:blip>
          <a:stretch>
            <a:fillRect/>
          </a:stretch>
        </p:blipFill>
        <p:spPr>
          <a:xfrm>
            <a:off x="2428438" y="3541413"/>
            <a:ext cx="3857625" cy="1990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ctrTitle"/>
          </p:nvPr>
        </p:nvSpPr>
        <p:spPr>
          <a:xfrm>
            <a:off x="408750" y="20797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3900"/>
              <a:t>Outlines</a:t>
            </a:r>
            <a:endParaRPr sz="3900"/>
          </a:p>
        </p:txBody>
      </p:sp>
      <p:sp>
        <p:nvSpPr>
          <p:cNvPr id="95" name="Google Shape;95;p14"/>
          <p:cNvSpPr txBox="1"/>
          <p:nvPr>
            <p:ph idx="1" type="subTitle"/>
          </p:nvPr>
        </p:nvSpPr>
        <p:spPr>
          <a:xfrm>
            <a:off x="460950" y="1194049"/>
            <a:ext cx="8222100" cy="33531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en-GB"/>
              <a:t>Objective</a:t>
            </a:r>
            <a:endParaRPr/>
          </a:p>
          <a:p>
            <a:pPr indent="-361950" lvl="0" marL="457200" rtl="0" algn="l">
              <a:spcBef>
                <a:spcPts val="0"/>
              </a:spcBef>
              <a:spcAft>
                <a:spcPts val="0"/>
              </a:spcAft>
              <a:buSzPts val="2100"/>
              <a:buChar char="●"/>
            </a:pPr>
            <a:r>
              <a:rPr lang="en-GB"/>
              <a:t>Motivation</a:t>
            </a:r>
            <a:endParaRPr/>
          </a:p>
          <a:p>
            <a:pPr indent="-361950" lvl="0" marL="457200" rtl="0" algn="l">
              <a:spcBef>
                <a:spcPts val="0"/>
              </a:spcBef>
              <a:spcAft>
                <a:spcPts val="0"/>
              </a:spcAft>
              <a:buSzPts val="2100"/>
              <a:buChar char="●"/>
            </a:pPr>
            <a:r>
              <a:rPr lang="en-GB"/>
              <a:t>Requirement</a:t>
            </a:r>
            <a:endParaRPr/>
          </a:p>
          <a:p>
            <a:pPr indent="-361950" lvl="0" marL="457200" rtl="0" algn="l">
              <a:spcBef>
                <a:spcPts val="0"/>
              </a:spcBef>
              <a:spcAft>
                <a:spcPts val="0"/>
              </a:spcAft>
              <a:buSzPts val="2100"/>
              <a:buChar char="●"/>
            </a:pPr>
            <a:r>
              <a:rPr lang="en-GB"/>
              <a:t>Idea</a:t>
            </a:r>
            <a:endParaRPr/>
          </a:p>
          <a:p>
            <a:pPr indent="-361950" lvl="0" marL="457200" rtl="0" algn="l">
              <a:spcBef>
                <a:spcPts val="0"/>
              </a:spcBef>
              <a:spcAft>
                <a:spcPts val="0"/>
              </a:spcAft>
              <a:buSzPts val="2100"/>
              <a:buChar char="●"/>
            </a:pPr>
            <a:r>
              <a:rPr lang="en-GB"/>
              <a:t>Algorithms</a:t>
            </a:r>
            <a:endParaRPr/>
          </a:p>
          <a:p>
            <a:pPr indent="-361950" lvl="0" marL="457200" rtl="0" algn="l">
              <a:spcBef>
                <a:spcPts val="0"/>
              </a:spcBef>
              <a:spcAft>
                <a:spcPts val="0"/>
              </a:spcAft>
              <a:buSzPts val="2100"/>
              <a:buChar char="●"/>
            </a:pPr>
            <a:r>
              <a:rPr lang="en-GB"/>
              <a:t>Flow Diagram</a:t>
            </a:r>
            <a:endParaRPr/>
          </a:p>
          <a:p>
            <a:pPr indent="-361950" lvl="0" marL="457200" rtl="0" algn="l">
              <a:spcBef>
                <a:spcPts val="0"/>
              </a:spcBef>
              <a:spcAft>
                <a:spcPts val="0"/>
              </a:spcAft>
              <a:buSzPts val="2100"/>
              <a:buChar char="●"/>
            </a:pPr>
            <a:r>
              <a:rPr lang="en-GB"/>
              <a:t>Working</a:t>
            </a:r>
            <a:endParaRPr/>
          </a:p>
          <a:p>
            <a:pPr indent="-361950" lvl="0" marL="457200" rtl="0" algn="l">
              <a:spcBef>
                <a:spcPts val="0"/>
              </a:spcBef>
              <a:spcAft>
                <a:spcPts val="0"/>
              </a:spcAft>
              <a:buSzPts val="2100"/>
              <a:buChar char="●"/>
            </a:pPr>
            <a:r>
              <a:rPr lang="en-GB"/>
              <a:t>Conclusion</a:t>
            </a:r>
            <a:endParaRPr/>
          </a:p>
          <a:p>
            <a:pPr indent="-361950" lvl="0" marL="457200" rtl="0" algn="l">
              <a:spcBef>
                <a:spcPts val="0"/>
              </a:spcBef>
              <a:spcAft>
                <a:spcPts val="0"/>
              </a:spcAft>
              <a:buSzPts val="2100"/>
              <a:buChar char="●"/>
            </a:pPr>
            <a:r>
              <a:rPr lang="en-GB"/>
              <a:t>References</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219" name="Google Shape;219;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220" name="Google Shape;220;p32"/>
          <p:cNvPicPr preferRelativeResize="0"/>
          <p:nvPr/>
        </p:nvPicPr>
        <p:blipFill>
          <a:blip r:embed="rId3">
            <a:alphaModFix/>
          </a:blip>
          <a:stretch>
            <a:fillRect/>
          </a:stretch>
        </p:blipFill>
        <p:spPr>
          <a:xfrm>
            <a:off x="965525" y="714225"/>
            <a:ext cx="6563999" cy="314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LAR threshold value to 0.5</a:t>
            </a:r>
            <a:endParaRPr/>
          </a:p>
        </p:txBody>
      </p:sp>
      <p:sp>
        <p:nvSpPr>
          <p:cNvPr id="226" name="Google Shape;226;p33"/>
          <p:cNvSpPr txBox="1"/>
          <p:nvPr>
            <p:ph idx="1" type="body"/>
          </p:nvPr>
        </p:nvSpPr>
        <p:spPr>
          <a:xfrm>
            <a:off x="311700" y="1152475"/>
            <a:ext cx="8520600" cy="239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227" name="Google Shape;227;p33"/>
          <p:cNvPicPr preferRelativeResize="0"/>
          <p:nvPr/>
        </p:nvPicPr>
        <p:blipFill>
          <a:blip r:embed="rId3">
            <a:alphaModFix/>
          </a:blip>
          <a:stretch>
            <a:fillRect/>
          </a:stretch>
        </p:blipFill>
        <p:spPr>
          <a:xfrm>
            <a:off x="311700" y="1502550"/>
            <a:ext cx="7584350" cy="213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233" name="Google Shape;233;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sz="1500"/>
              <a:t>EAR =Eye Aspect ratio                EAR threshold=0.3</a:t>
            </a:r>
            <a:endParaRPr sz="1500"/>
          </a:p>
          <a:p>
            <a:pPr indent="0" lvl="0" marL="0" rtl="0" algn="l">
              <a:spcBef>
                <a:spcPts val="1200"/>
              </a:spcBef>
              <a:spcAft>
                <a:spcPts val="1200"/>
              </a:spcAft>
              <a:buNone/>
            </a:pPr>
            <a:r>
              <a:rPr lang="en-GB" sz="1500"/>
              <a:t>LAR= Lips Aspect Ratio 	      LAR threshold =0.5</a:t>
            </a:r>
            <a:endParaRPr sz="1500"/>
          </a:p>
        </p:txBody>
      </p:sp>
      <p:pic>
        <p:nvPicPr>
          <p:cNvPr id="234" name="Google Shape;234;p34"/>
          <p:cNvPicPr preferRelativeResize="0"/>
          <p:nvPr/>
        </p:nvPicPr>
        <p:blipFill>
          <a:blip r:embed="rId3">
            <a:alphaModFix/>
          </a:blip>
          <a:stretch>
            <a:fillRect/>
          </a:stretch>
        </p:blipFill>
        <p:spPr>
          <a:xfrm>
            <a:off x="206650" y="246900"/>
            <a:ext cx="8182350" cy="221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0" name="Google Shape;240;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457200" lvl="0" marL="457200" rtl="0" algn="l">
              <a:spcBef>
                <a:spcPts val="1200"/>
              </a:spcBef>
              <a:spcAft>
                <a:spcPts val="1200"/>
              </a:spcAft>
              <a:buNone/>
            </a:pPr>
            <a:r>
              <a:rPr b="1" lang="en-GB" sz="1900"/>
              <a:t>Calculating EAR (to check whether Eye is open or not)</a:t>
            </a:r>
            <a:endParaRPr b="1" sz="1900"/>
          </a:p>
        </p:txBody>
      </p:sp>
      <p:pic>
        <p:nvPicPr>
          <p:cNvPr id="241" name="Google Shape;241;p35"/>
          <p:cNvPicPr preferRelativeResize="0"/>
          <p:nvPr/>
        </p:nvPicPr>
        <p:blipFill>
          <a:blip r:embed="rId3">
            <a:alphaModFix/>
          </a:blip>
          <a:stretch>
            <a:fillRect/>
          </a:stretch>
        </p:blipFill>
        <p:spPr>
          <a:xfrm>
            <a:off x="360200" y="312050"/>
            <a:ext cx="8520600" cy="3731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900"/>
          </a:p>
          <a:p>
            <a:pPr indent="0" lvl="0" marL="0" rtl="0" algn="l">
              <a:spcBef>
                <a:spcPts val="1200"/>
              </a:spcBef>
              <a:spcAft>
                <a:spcPts val="0"/>
              </a:spcAft>
              <a:buNone/>
            </a:pPr>
            <a:r>
              <a:t/>
            </a:r>
            <a:endParaRPr b="1" sz="1900"/>
          </a:p>
          <a:p>
            <a:pPr indent="0" lvl="0" marL="0" rtl="0" algn="l">
              <a:spcBef>
                <a:spcPts val="1200"/>
              </a:spcBef>
              <a:spcAft>
                <a:spcPts val="0"/>
              </a:spcAft>
              <a:buNone/>
            </a:pPr>
            <a:r>
              <a:t/>
            </a:r>
            <a:endParaRPr b="1" sz="1900"/>
          </a:p>
          <a:p>
            <a:pPr indent="0" lvl="0" marL="0" rtl="0" algn="l">
              <a:spcBef>
                <a:spcPts val="1200"/>
              </a:spcBef>
              <a:spcAft>
                <a:spcPts val="0"/>
              </a:spcAft>
              <a:buNone/>
            </a:pPr>
            <a:r>
              <a:t/>
            </a:r>
            <a:endParaRPr b="1" sz="1900"/>
          </a:p>
          <a:p>
            <a:pPr indent="0" lvl="0" marL="0" rtl="0" algn="l">
              <a:spcBef>
                <a:spcPts val="1200"/>
              </a:spcBef>
              <a:spcAft>
                <a:spcPts val="0"/>
              </a:spcAft>
              <a:buNone/>
            </a:pPr>
            <a:r>
              <a:t/>
            </a:r>
            <a:endParaRPr b="1" sz="1900"/>
          </a:p>
          <a:p>
            <a:pPr indent="0" lvl="0" marL="0" rtl="0" algn="l">
              <a:spcBef>
                <a:spcPts val="1200"/>
              </a:spcBef>
              <a:spcAft>
                <a:spcPts val="0"/>
              </a:spcAft>
              <a:buNone/>
            </a:pPr>
            <a:r>
              <a:t/>
            </a:r>
            <a:endParaRPr b="1" sz="1900"/>
          </a:p>
          <a:p>
            <a:pPr indent="457200" lvl="0" marL="914400" rtl="0" algn="l">
              <a:spcBef>
                <a:spcPts val="1200"/>
              </a:spcBef>
              <a:spcAft>
                <a:spcPts val="1200"/>
              </a:spcAft>
              <a:buNone/>
            </a:pPr>
            <a:r>
              <a:rPr b="1" lang="en-GB" sz="1900"/>
              <a:t>Decrease in Eye Aspect Ratio when Eye is closed</a:t>
            </a:r>
            <a:endParaRPr b="1" sz="1900"/>
          </a:p>
        </p:txBody>
      </p:sp>
      <p:pic>
        <p:nvPicPr>
          <p:cNvPr id="248" name="Google Shape;248;p36"/>
          <p:cNvPicPr preferRelativeResize="0"/>
          <p:nvPr/>
        </p:nvPicPr>
        <p:blipFill>
          <a:blip r:embed="rId3">
            <a:alphaModFix/>
          </a:blip>
          <a:stretch>
            <a:fillRect/>
          </a:stretch>
        </p:blipFill>
        <p:spPr>
          <a:xfrm>
            <a:off x="422704" y="0"/>
            <a:ext cx="8520600" cy="4062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4" name="Google Shape;254;p3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37"/>
          <p:cNvPicPr preferRelativeResize="0"/>
          <p:nvPr/>
        </p:nvPicPr>
        <p:blipFill>
          <a:blip r:embed="rId3">
            <a:alphaModFix/>
          </a:blip>
          <a:stretch>
            <a:fillRect/>
          </a:stretch>
        </p:blipFill>
        <p:spPr>
          <a:xfrm>
            <a:off x="125035" y="91950"/>
            <a:ext cx="909133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1" name="Google Shape;261;p3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2" name="Google Shape;262;p38"/>
          <p:cNvPicPr preferRelativeResize="0"/>
          <p:nvPr/>
        </p:nvPicPr>
        <p:blipFill>
          <a:blip r:embed="rId3">
            <a:alphaModFix/>
          </a:blip>
          <a:stretch>
            <a:fillRect/>
          </a:stretch>
        </p:blipFill>
        <p:spPr>
          <a:xfrm>
            <a:off x="0" y="1333"/>
            <a:ext cx="9144000" cy="51408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81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268" name="Google Shape;268;p39"/>
          <p:cNvSpPr txBox="1"/>
          <p:nvPr>
            <p:ph idx="1" type="body"/>
          </p:nvPr>
        </p:nvSpPr>
        <p:spPr>
          <a:xfrm>
            <a:off x="311700" y="619775"/>
            <a:ext cx="8520600" cy="3949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a:p>
            <a:pPr indent="-342900" lvl="0" marL="457200" rtl="0" algn="l">
              <a:lnSpc>
                <a:spcPct val="100000"/>
              </a:lnSpc>
              <a:spcBef>
                <a:spcPts val="1200"/>
              </a:spcBef>
              <a:spcAft>
                <a:spcPts val="0"/>
              </a:spcAft>
              <a:buSzPts val="1800"/>
              <a:buChar char="●"/>
            </a:pPr>
            <a:r>
              <a:rPr lang="en-GB"/>
              <a:t>It has a wide scope in the future and can be improved to detect that in car driver is wearing a seat belt or mask.</a:t>
            </a:r>
            <a:endParaRPr/>
          </a:p>
          <a:p>
            <a:pPr indent="-342900" lvl="0" marL="457200" rtl="0" algn="l">
              <a:lnSpc>
                <a:spcPct val="100000"/>
              </a:lnSpc>
              <a:spcBef>
                <a:spcPts val="0"/>
              </a:spcBef>
              <a:spcAft>
                <a:spcPts val="0"/>
              </a:spcAft>
              <a:buSzPts val="1800"/>
              <a:buChar char="●"/>
            </a:pPr>
            <a:r>
              <a:rPr lang="en-GB"/>
              <a:t>The vehicle manufacturers can make this system inbuilt by using the dashboard screen and speakers. </a:t>
            </a:r>
            <a:endParaRPr/>
          </a:p>
          <a:p>
            <a:pPr indent="-342900" lvl="0" marL="457200" rtl="0" algn="l">
              <a:lnSpc>
                <a:spcPct val="100000"/>
              </a:lnSpc>
              <a:spcBef>
                <a:spcPts val="0"/>
              </a:spcBef>
              <a:spcAft>
                <a:spcPts val="0"/>
              </a:spcAft>
              <a:buSzPts val="1800"/>
              <a:buChar char="●"/>
            </a:pPr>
            <a:r>
              <a:rPr lang="en-GB"/>
              <a:t>The system can be effectively used in locomotives and flights for detecting driver drowsiness.</a:t>
            </a:r>
            <a:endParaRPr/>
          </a:p>
          <a:p>
            <a:pPr indent="-342900" lvl="0" marL="457200" rtl="0" algn="l">
              <a:lnSpc>
                <a:spcPct val="100000"/>
              </a:lnSpc>
              <a:spcBef>
                <a:spcPts val="0"/>
              </a:spcBef>
              <a:spcAft>
                <a:spcPts val="0"/>
              </a:spcAft>
              <a:buSzPts val="1800"/>
              <a:buChar char="●"/>
            </a:pPr>
            <a:r>
              <a:rPr lang="en-GB"/>
              <a:t>System can be improved to work with if driver is wearing spectacles. </a:t>
            </a:r>
            <a:endParaRPr/>
          </a:p>
          <a:p>
            <a:pPr indent="-342900" lvl="0" marL="457200" rtl="0" algn="l">
              <a:lnSpc>
                <a:spcPct val="100000"/>
              </a:lnSpc>
              <a:spcBef>
                <a:spcPts val="0"/>
              </a:spcBef>
              <a:spcAft>
                <a:spcPts val="0"/>
              </a:spcAft>
              <a:buSzPts val="1800"/>
              <a:buChar char="●"/>
            </a:pPr>
            <a:r>
              <a:rPr lang="en-GB"/>
              <a:t>In near future it can be associated with traffic police if person violate so many rules he/she can be punished.</a:t>
            </a:r>
            <a:endParaRPr/>
          </a:p>
          <a:p>
            <a:pPr indent="0" lvl="0" marL="0" rtl="0" algn="l">
              <a:lnSpc>
                <a:spcPct val="100000"/>
              </a:lnSpc>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 </a:t>
            </a:r>
            <a:endParaRPr/>
          </a:p>
        </p:txBody>
      </p:sp>
      <p:sp>
        <p:nvSpPr>
          <p:cNvPr id="274" name="Google Shape;274;p4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Aryan verma Youtube (</a:t>
            </a:r>
            <a:r>
              <a:rPr lang="en-GB" sz="1600"/>
              <a:t>https://www.youtube.com/watch?v=ksi42rwGyas&amp;t=647s)</a:t>
            </a:r>
            <a:endParaRPr sz="1600"/>
          </a:p>
          <a:p>
            <a:pPr indent="-342900" lvl="0" marL="457200" rtl="0" algn="l">
              <a:lnSpc>
                <a:spcPct val="150000"/>
              </a:lnSpc>
              <a:spcBef>
                <a:spcPts val="0"/>
              </a:spcBef>
              <a:spcAft>
                <a:spcPts val="0"/>
              </a:spcAft>
              <a:buSzPts val="1800"/>
              <a:buChar char="●"/>
            </a:pPr>
            <a:r>
              <a:rPr lang="en-GB"/>
              <a:t>Drowsiness Detection with OpenCV (https://www.pyimag esearch.com/2017/05/08/drowsiness-detection-opencv/) </a:t>
            </a:r>
            <a:endParaRPr/>
          </a:p>
          <a:p>
            <a:pPr indent="-342900" lvl="0" marL="457200" rtl="0" algn="l">
              <a:lnSpc>
                <a:spcPct val="150000"/>
              </a:lnSpc>
              <a:spcBef>
                <a:spcPts val="0"/>
              </a:spcBef>
              <a:spcAft>
                <a:spcPts val="0"/>
              </a:spcAft>
              <a:buSzPts val="1800"/>
              <a:buChar char="●"/>
            </a:pPr>
            <a:r>
              <a:rPr lang="en-GB">
                <a:highlight>
                  <a:srgbClr val="FFFFFF"/>
                </a:highlight>
              </a:rPr>
              <a:t>V B Navya Kiran, Raksha R, Anisoor Rahman, Varsha K N, Dr. Nagamani N P, 2020, Driver Drowsiness Detection, INTERNATIONAL JOURNAL OF ENGINEERING RESEARCH &amp; TECHNOLOGY (IJERT) NCAIT – 2020 (Volume 8 – Issue 15)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1303800" y="598575"/>
            <a:ext cx="7030500" cy="32511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None/>
            </a:pPr>
            <a:r>
              <a:t/>
            </a:r>
            <a:endParaRPr/>
          </a:p>
          <a:p>
            <a:pPr indent="457200" lvl="0" marL="457200" rtl="0" algn="l">
              <a:spcBef>
                <a:spcPts val="0"/>
              </a:spcBef>
              <a:spcAft>
                <a:spcPts val="0"/>
              </a:spcAft>
              <a:buNone/>
            </a:pPr>
            <a:r>
              <a:t/>
            </a:r>
            <a:endParaRPr/>
          </a:p>
          <a:p>
            <a:pPr indent="457200" lvl="0" marL="457200" rtl="0" algn="l">
              <a:spcBef>
                <a:spcPts val="0"/>
              </a:spcBef>
              <a:spcAft>
                <a:spcPts val="0"/>
              </a:spcAft>
              <a:buNone/>
            </a:pPr>
            <a:r>
              <a:t/>
            </a:r>
            <a:endParaRPr/>
          </a:p>
          <a:p>
            <a:pPr indent="457200" lvl="0" marL="1828800" rtl="0" algn="l">
              <a:spcBef>
                <a:spcPts val="0"/>
              </a:spcBef>
              <a:spcAft>
                <a:spcPts val="0"/>
              </a:spcAft>
              <a:buNone/>
            </a:pPr>
            <a:r>
              <a:t/>
            </a:r>
            <a:endParaRPr/>
          </a:p>
          <a:p>
            <a:pPr indent="457200" lvl="0" marL="1828800" rtl="0" algn="l">
              <a:spcBef>
                <a:spcPts val="0"/>
              </a:spcBef>
              <a:spcAft>
                <a:spcPts val="0"/>
              </a:spcAft>
              <a:buNone/>
            </a:pPr>
            <a:r>
              <a:rPr lang="en-GB"/>
              <a:t>Thank you</a:t>
            </a:r>
            <a:endParaRPr/>
          </a:p>
        </p:txBody>
      </p:sp>
      <p:sp>
        <p:nvSpPr>
          <p:cNvPr id="280" name="Google Shape;280;p41"/>
          <p:cNvSpPr txBox="1"/>
          <p:nvPr>
            <p:ph idx="1" type="body"/>
          </p:nvPr>
        </p:nvSpPr>
        <p:spPr>
          <a:xfrm>
            <a:off x="938700" y="1109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a:p>
            <a:pPr indent="0" lvl="0" marL="0" rtl="0" algn="l">
              <a:spcBef>
                <a:spcPts val="1200"/>
              </a:spcBef>
              <a:spcAft>
                <a:spcPts val="1200"/>
              </a:spcAft>
              <a:buNone/>
            </a:pPr>
            <a:r>
              <a:rPr lang="en-GB" sz="3300"/>
              <a:t>                   </a:t>
            </a:r>
            <a:r>
              <a:rPr lang="en-GB" sz="3300">
                <a:solidFill>
                  <a:srgbClr val="FFFFFF"/>
                </a:solidFill>
              </a:rPr>
              <a:t>Thank you !!</a:t>
            </a:r>
            <a:endParaRPr sz="33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508475" y="411425"/>
            <a:ext cx="8222100" cy="1030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2700"/>
              <a:t>Introduction</a:t>
            </a:r>
            <a:endParaRPr sz="2900"/>
          </a:p>
        </p:txBody>
      </p:sp>
      <p:sp>
        <p:nvSpPr>
          <p:cNvPr id="101" name="Google Shape;101;p15"/>
          <p:cNvSpPr txBox="1"/>
          <p:nvPr>
            <p:ph idx="1" type="body"/>
          </p:nvPr>
        </p:nvSpPr>
        <p:spPr>
          <a:xfrm>
            <a:off x="311700" y="1332625"/>
            <a:ext cx="8520600" cy="2928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Our aim is to provide a driver drowsiness system which will alert not only the driver but also the co-passengers with a loud alarm in the car. By using face tracking and video processing.</a:t>
            </a:r>
            <a:endParaRPr/>
          </a:p>
          <a:p>
            <a:pPr indent="-342900" lvl="0" marL="457200" rtl="0" algn="l">
              <a:lnSpc>
                <a:spcPct val="150000"/>
              </a:lnSpc>
              <a:spcBef>
                <a:spcPts val="0"/>
              </a:spcBef>
              <a:spcAft>
                <a:spcPts val="0"/>
              </a:spcAft>
              <a:buSzPts val="1800"/>
              <a:buChar char="●"/>
            </a:pPr>
            <a:r>
              <a:rPr lang="en-GB"/>
              <a:t>The system works in spite of driver wearing spectacles and in various lighting conditions.   </a:t>
            </a:r>
            <a:endParaRPr/>
          </a:p>
          <a:p>
            <a:pPr indent="0" lvl="0" marL="457200" rtl="0" algn="l">
              <a:lnSpc>
                <a:spcPct val="150000"/>
              </a:lnSpc>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a:t>
            </a:r>
            <a:endParaRPr/>
          </a:p>
        </p:txBody>
      </p:sp>
      <p:sp>
        <p:nvSpPr>
          <p:cNvPr id="107" name="Google Shape;107;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09880" lvl="0" marL="342900" rtl="0" algn="l">
              <a:lnSpc>
                <a:spcPct val="90000"/>
              </a:lnSpc>
              <a:spcBef>
                <a:spcPts val="0"/>
              </a:spcBef>
              <a:spcAft>
                <a:spcPts val="0"/>
              </a:spcAft>
              <a:buClr>
                <a:schemeClr val="dk2"/>
              </a:buClr>
              <a:buSzPts val="2280"/>
              <a:buFont typeface="Arial"/>
              <a:buChar char="•"/>
            </a:pPr>
            <a:r>
              <a:rPr i="1" lang="en-GB" sz="2280"/>
              <a:t>A study (In the U.S) showed that </a:t>
            </a:r>
            <a:r>
              <a:rPr b="1" i="1" lang="en-GB" sz="2280"/>
              <a:t>37% of drivers</a:t>
            </a:r>
            <a:r>
              <a:rPr i="1" lang="en-GB" sz="2280"/>
              <a:t> surveyed admitted to falling asleep at the wheel.</a:t>
            </a:r>
            <a:endParaRPr i="1" sz="2620"/>
          </a:p>
          <a:p>
            <a:pPr indent="-342900" lvl="0" marL="342900" rtl="0" algn="l">
              <a:lnSpc>
                <a:spcPct val="90000"/>
              </a:lnSpc>
              <a:spcBef>
                <a:spcPts val="200"/>
              </a:spcBef>
              <a:spcAft>
                <a:spcPts val="0"/>
              </a:spcAft>
              <a:buClr>
                <a:srgbClr val="969696"/>
              </a:buClr>
              <a:buSzPts val="850"/>
              <a:buFont typeface="Arial"/>
              <a:buNone/>
            </a:pPr>
            <a:r>
              <a:t/>
            </a:r>
            <a:endParaRPr i="1" sz="750"/>
          </a:p>
          <a:p>
            <a:pPr indent="-309880" lvl="0" marL="342900" rtl="0" algn="l">
              <a:lnSpc>
                <a:spcPct val="90000"/>
              </a:lnSpc>
              <a:spcBef>
                <a:spcPts val="560"/>
              </a:spcBef>
              <a:spcAft>
                <a:spcPts val="0"/>
              </a:spcAft>
              <a:buClr>
                <a:schemeClr val="dk2"/>
              </a:buClr>
              <a:buSzPts val="2280"/>
              <a:buFont typeface="Arial"/>
              <a:buChar char="•"/>
            </a:pPr>
            <a:r>
              <a:rPr i="1" lang="en-GB" sz="2280"/>
              <a:t>An estimated </a:t>
            </a:r>
            <a:r>
              <a:rPr b="1" i="1" lang="en-GB" sz="2280"/>
              <a:t>1.35 million</a:t>
            </a:r>
            <a:r>
              <a:rPr i="1" lang="en-GB" sz="2280"/>
              <a:t> drivers have been involved in a drowsy driving related crash in the past five years.</a:t>
            </a:r>
            <a:endParaRPr i="1" sz="2620"/>
          </a:p>
          <a:p>
            <a:pPr indent="-342900" lvl="0" marL="342900" rtl="0" algn="l">
              <a:lnSpc>
                <a:spcPct val="90000"/>
              </a:lnSpc>
              <a:spcBef>
                <a:spcPts val="200"/>
              </a:spcBef>
              <a:spcAft>
                <a:spcPts val="0"/>
              </a:spcAft>
              <a:buClr>
                <a:srgbClr val="969696"/>
              </a:buClr>
              <a:buSzPts val="850"/>
              <a:buFont typeface="Arial"/>
              <a:buNone/>
            </a:pPr>
            <a:r>
              <a:t/>
            </a:r>
            <a:endParaRPr i="1" sz="750"/>
          </a:p>
          <a:p>
            <a:pPr indent="-309880" lvl="0" marL="342900" rtl="0" algn="l">
              <a:lnSpc>
                <a:spcPct val="90000"/>
              </a:lnSpc>
              <a:spcBef>
                <a:spcPts val="560"/>
              </a:spcBef>
              <a:spcAft>
                <a:spcPts val="0"/>
              </a:spcAft>
              <a:buClr>
                <a:schemeClr val="dk2"/>
              </a:buClr>
              <a:buSzPts val="2280"/>
              <a:buFont typeface="Arial"/>
              <a:buChar char="•"/>
            </a:pPr>
            <a:r>
              <a:rPr b="1" i="1" lang="en-GB" sz="2280"/>
              <a:t>Fall-asleep crashes are likely to be serious. </a:t>
            </a:r>
            <a:r>
              <a:rPr i="1" lang="en-GB" sz="2280"/>
              <a:t>The morbidity and mortality associated with drowsy-driving crashes are high, perhaps because of the higher speeds involved (Horne, Reyner, 1995b) combined with delayed reaction time.</a:t>
            </a:r>
            <a:endParaRPr sz="1430"/>
          </a:p>
        </p:txBody>
      </p:sp>
      <p:pic>
        <p:nvPicPr>
          <p:cNvPr id="108" name="Google Shape;108;p16"/>
          <p:cNvPicPr preferRelativeResize="0"/>
          <p:nvPr/>
        </p:nvPicPr>
        <p:blipFill rotWithShape="1">
          <a:blip r:embed="rId3">
            <a:alphaModFix/>
          </a:blip>
          <a:srcRect b="0" l="0" r="0" t="0"/>
          <a:stretch/>
        </p:blipFill>
        <p:spPr>
          <a:xfrm>
            <a:off x="6688800" y="-43325"/>
            <a:ext cx="2220275" cy="1191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114" name="Google Shape;114;p17"/>
          <p:cNvSpPr txBox="1"/>
          <p:nvPr>
            <p:ph idx="1" type="body"/>
          </p:nvPr>
        </p:nvSpPr>
        <p:spPr>
          <a:xfrm>
            <a:off x="311700" y="170150"/>
            <a:ext cx="8520600" cy="4398600"/>
          </a:xfrm>
          <a:prstGeom prst="rect">
            <a:avLst/>
          </a:prstGeom>
        </p:spPr>
        <p:txBody>
          <a:bodyPr anchorCtr="0" anchor="t" bIns="91425" lIns="91425" spcFirstLastPara="1" rIns="91425" wrap="square" tIns="91425">
            <a:normAutofit/>
          </a:bodyPr>
          <a:lstStyle/>
          <a:p>
            <a:pPr indent="-342900" lvl="0" marL="342900" rtl="0" algn="l">
              <a:lnSpc>
                <a:spcPct val="90000"/>
              </a:lnSpc>
              <a:spcBef>
                <a:spcPts val="0"/>
              </a:spcBef>
              <a:spcAft>
                <a:spcPts val="0"/>
              </a:spcAft>
              <a:buClr>
                <a:schemeClr val="dk2"/>
              </a:buClr>
              <a:buSzPts val="2800"/>
              <a:buFont typeface="Roboto"/>
              <a:buChar char="•"/>
            </a:pPr>
            <a:r>
              <a:rPr i="1" lang="en-GB" sz="2800"/>
              <a:t>Accidents study in the U.S (1990-92):</a:t>
            </a:r>
            <a:endParaRPr i="1" sz="2800"/>
          </a:p>
          <a:p>
            <a:pPr indent="-381000" lvl="0" marL="457200" rtl="0" algn="l">
              <a:lnSpc>
                <a:spcPct val="90000"/>
              </a:lnSpc>
              <a:spcBef>
                <a:spcPts val="0"/>
              </a:spcBef>
              <a:spcAft>
                <a:spcPts val="0"/>
              </a:spcAft>
              <a:buClr>
                <a:schemeClr val="dk2"/>
              </a:buClr>
              <a:buSzPts val="2400"/>
              <a:buFont typeface="Roboto"/>
              <a:buChar char="•"/>
            </a:pPr>
            <a:r>
              <a:rPr i="1" lang="en-GB" sz="2400"/>
              <a:t>Time of occurrence of crashes in drivers at ages 26 to 45 in which the crashes were attributed by the police to the driver being asleep (but in which alcohol was not judged to be involved). </a:t>
            </a:r>
            <a:endParaRPr i="1" sz="3200"/>
          </a:p>
          <a:p>
            <a:pPr indent="-381000" lvl="0" marL="457200" rtl="0" algn="l">
              <a:lnSpc>
                <a:spcPct val="90000"/>
              </a:lnSpc>
              <a:spcBef>
                <a:spcPts val="480"/>
              </a:spcBef>
              <a:spcAft>
                <a:spcPts val="0"/>
              </a:spcAft>
              <a:buClr>
                <a:schemeClr val="dk2"/>
              </a:buClr>
              <a:buSzPts val="2400"/>
              <a:buFont typeface="Roboto"/>
              <a:buChar char="•"/>
            </a:pPr>
            <a:r>
              <a:rPr i="1" lang="en-GB" sz="2400"/>
              <a:t>The X axis is the time of day and the Y axis is the number of crashes. </a:t>
            </a:r>
            <a:endParaRPr i="1" sz="3200"/>
          </a:p>
          <a:p>
            <a:pPr indent="0" lvl="0" marL="457200" rtl="0" algn="l">
              <a:lnSpc>
                <a:spcPct val="90000"/>
              </a:lnSpc>
              <a:spcBef>
                <a:spcPts val="0"/>
              </a:spcBef>
              <a:spcAft>
                <a:spcPts val="0"/>
              </a:spcAft>
              <a:buNone/>
            </a:pPr>
            <a:r>
              <a:t/>
            </a:r>
            <a:endParaRPr i="1" sz="2800"/>
          </a:p>
        </p:txBody>
      </p:sp>
      <p:pic>
        <p:nvPicPr>
          <p:cNvPr id="115" name="Google Shape;115;p17"/>
          <p:cNvPicPr preferRelativeResize="0"/>
          <p:nvPr/>
        </p:nvPicPr>
        <p:blipFill rotWithShape="1">
          <a:blip r:embed="rId3">
            <a:alphaModFix/>
          </a:blip>
          <a:srcRect b="0" l="0" r="0" t="0"/>
          <a:stretch/>
        </p:blipFill>
        <p:spPr>
          <a:xfrm>
            <a:off x="1130900" y="2922850"/>
            <a:ext cx="6553200" cy="237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299975" y="71075"/>
            <a:ext cx="8165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r>
              <a:rPr lang="en-GB"/>
              <a:t>Requirement</a:t>
            </a:r>
            <a:endParaRPr/>
          </a:p>
        </p:txBody>
      </p:sp>
      <p:sp>
        <p:nvSpPr>
          <p:cNvPr id="121" name="Google Shape;121;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Hardware Requirements:- </a:t>
            </a:r>
            <a:endParaRPr b="1"/>
          </a:p>
          <a:p>
            <a:pPr indent="-342900" lvl="0" marL="457200" rtl="0" algn="l">
              <a:spcBef>
                <a:spcPts val="1200"/>
              </a:spcBef>
              <a:spcAft>
                <a:spcPts val="0"/>
              </a:spcAft>
              <a:buSzPts val="1800"/>
              <a:buChar char="●"/>
            </a:pPr>
            <a:r>
              <a:rPr lang="en-GB"/>
              <a:t>Camera</a:t>
            </a:r>
            <a:endParaRPr/>
          </a:p>
          <a:p>
            <a:pPr indent="-342900" lvl="0" marL="457200" rtl="0" algn="l">
              <a:spcBef>
                <a:spcPts val="0"/>
              </a:spcBef>
              <a:spcAft>
                <a:spcPts val="0"/>
              </a:spcAft>
              <a:buSzPts val="1800"/>
              <a:buChar char="●"/>
            </a:pPr>
            <a:r>
              <a:rPr lang="en-GB"/>
              <a:t>Laptop (intel i3 ,4gb RAM)</a:t>
            </a:r>
            <a:endParaRPr/>
          </a:p>
          <a:p>
            <a:pPr indent="0" lvl="0" marL="0" rtl="0" algn="l">
              <a:spcBef>
                <a:spcPts val="1200"/>
              </a:spcBef>
              <a:spcAft>
                <a:spcPts val="0"/>
              </a:spcAft>
              <a:buNone/>
            </a:pPr>
            <a:r>
              <a:rPr b="1" lang="en-GB"/>
              <a:t>Software Requirements:- </a:t>
            </a:r>
            <a:endParaRPr b="1"/>
          </a:p>
          <a:p>
            <a:pPr indent="-342900" lvl="0" marL="457200" rtl="0" algn="l">
              <a:spcBef>
                <a:spcPts val="1200"/>
              </a:spcBef>
              <a:spcAft>
                <a:spcPts val="0"/>
              </a:spcAft>
              <a:buSzPts val="1800"/>
              <a:buChar char="●"/>
            </a:pPr>
            <a:r>
              <a:rPr lang="en-GB"/>
              <a:t>Pycharm </a:t>
            </a:r>
            <a:endParaRPr/>
          </a:p>
          <a:p>
            <a:pPr indent="-342900" lvl="0" marL="457200" rtl="0" algn="l">
              <a:spcBef>
                <a:spcPts val="0"/>
              </a:spcBef>
              <a:spcAft>
                <a:spcPts val="0"/>
              </a:spcAft>
              <a:buSzPts val="1800"/>
              <a:buChar char="●"/>
            </a:pPr>
            <a:r>
              <a:rPr lang="en-GB"/>
              <a:t>Python </a:t>
            </a:r>
            <a:endParaRPr/>
          </a:p>
          <a:p>
            <a:pPr indent="-342900" lvl="0" marL="457200" rtl="0" algn="l">
              <a:spcBef>
                <a:spcPts val="0"/>
              </a:spcBef>
              <a:spcAft>
                <a:spcPts val="0"/>
              </a:spcAft>
              <a:buSzPts val="1800"/>
              <a:buChar char="●"/>
            </a:pPr>
            <a:r>
              <a:rPr lang="en-GB"/>
              <a:t>opencv</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Idea</a:t>
            </a:r>
            <a:endParaRPr/>
          </a:p>
        </p:txBody>
      </p:sp>
      <p:sp>
        <p:nvSpPr>
          <p:cNvPr id="127" name="Google Shape;127;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85000" lnSpcReduction="10000"/>
          </a:bodyPr>
          <a:lstStyle/>
          <a:p>
            <a:pPr indent="-312420" lvl="0" marL="342900" rtl="0" algn="l">
              <a:lnSpc>
                <a:spcPct val="90000"/>
              </a:lnSpc>
              <a:spcBef>
                <a:spcPts val="0"/>
              </a:spcBef>
              <a:spcAft>
                <a:spcPts val="0"/>
              </a:spcAft>
              <a:buClr>
                <a:schemeClr val="dk2"/>
              </a:buClr>
              <a:buSzPct val="100000"/>
              <a:buFont typeface="Roboto"/>
              <a:buChar char="•"/>
            </a:pPr>
            <a:r>
              <a:rPr i="1" lang="en-GB" sz="3200"/>
              <a:t>A video camera placed inside the car is continuously filming the driver’s face during the ride.</a:t>
            </a:r>
            <a:endParaRPr i="1" sz="3200"/>
          </a:p>
          <a:p>
            <a:pPr indent="-266700" lvl="0" marL="342900" rtl="0" algn="l">
              <a:lnSpc>
                <a:spcPct val="90000"/>
              </a:lnSpc>
              <a:spcBef>
                <a:spcPts val="240"/>
              </a:spcBef>
              <a:spcAft>
                <a:spcPts val="0"/>
              </a:spcAft>
              <a:buClr>
                <a:srgbClr val="969696"/>
              </a:buClr>
              <a:buSzPct val="100000"/>
              <a:buFont typeface="Arial"/>
              <a:buNone/>
            </a:pPr>
            <a:r>
              <a:t/>
            </a:r>
            <a:endParaRPr i="1" sz="1200"/>
          </a:p>
          <a:p>
            <a:pPr indent="-312420" lvl="0" marL="342900" rtl="0" algn="l">
              <a:lnSpc>
                <a:spcPct val="90000"/>
              </a:lnSpc>
              <a:spcBef>
                <a:spcPts val="640"/>
              </a:spcBef>
              <a:spcAft>
                <a:spcPts val="0"/>
              </a:spcAft>
              <a:buClr>
                <a:schemeClr val="dk2"/>
              </a:buClr>
              <a:buSzPct val="100000"/>
              <a:buFont typeface="Roboto"/>
              <a:buChar char="•"/>
            </a:pPr>
            <a:r>
              <a:rPr i="1" lang="en-GB" sz="3200"/>
              <a:t>A detection system analyses the movie frame by frame and determines whether the driver’s eyes are open or shut.  </a:t>
            </a:r>
            <a:endParaRPr i="1" sz="3200"/>
          </a:p>
          <a:p>
            <a:pPr indent="-266700" lvl="0" marL="342900" rtl="0" algn="l">
              <a:lnSpc>
                <a:spcPct val="90000"/>
              </a:lnSpc>
              <a:spcBef>
                <a:spcPts val="240"/>
              </a:spcBef>
              <a:spcAft>
                <a:spcPts val="0"/>
              </a:spcAft>
              <a:buClr>
                <a:srgbClr val="969696"/>
              </a:buClr>
              <a:buSzPct val="100000"/>
              <a:buFont typeface="Arial"/>
              <a:buNone/>
            </a:pPr>
            <a:r>
              <a:t/>
            </a:r>
            <a:endParaRPr i="1" sz="1200"/>
          </a:p>
          <a:p>
            <a:pPr indent="-312420" lvl="0" marL="342900" rtl="0" algn="l">
              <a:lnSpc>
                <a:spcPct val="90000"/>
              </a:lnSpc>
              <a:spcBef>
                <a:spcPts val="640"/>
              </a:spcBef>
              <a:spcAft>
                <a:spcPts val="0"/>
              </a:spcAft>
              <a:buClr>
                <a:schemeClr val="dk2"/>
              </a:buClr>
              <a:buSzPct val="100000"/>
              <a:buFont typeface="Roboto"/>
              <a:buChar char="•"/>
            </a:pPr>
            <a:r>
              <a:rPr i="1" lang="en-GB" sz="3200"/>
              <a:t>If the eyes are shut for more than 1/4 a second (longer than a normal blink period) then the systems beeps to alert the driver.</a:t>
            </a:r>
            <a:endParaRPr/>
          </a:p>
        </p:txBody>
      </p:sp>
      <p:pic>
        <p:nvPicPr>
          <p:cNvPr id="128" name="Google Shape;128;p19"/>
          <p:cNvPicPr preferRelativeResize="0"/>
          <p:nvPr/>
        </p:nvPicPr>
        <p:blipFill rotWithShape="1">
          <a:blip r:embed="rId3">
            <a:alphaModFix/>
          </a:blip>
          <a:srcRect b="0" l="0" r="0" t="0"/>
          <a:stretch/>
        </p:blipFill>
        <p:spPr>
          <a:xfrm>
            <a:off x="5976012" y="0"/>
            <a:ext cx="2592387" cy="119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00"/>
              <a:t>Algorithms</a:t>
            </a:r>
            <a:endParaRPr sz="2800"/>
          </a:p>
        </p:txBody>
      </p:sp>
      <p:sp>
        <p:nvSpPr>
          <p:cNvPr id="134" name="Google Shape;134;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GB" sz="2200"/>
              <a:t>Haar Cascade Algorithm</a:t>
            </a:r>
            <a:endParaRPr sz="2200"/>
          </a:p>
          <a:p>
            <a:pPr indent="-368300" lvl="0" marL="457200" rtl="0" algn="l">
              <a:spcBef>
                <a:spcPts val="0"/>
              </a:spcBef>
              <a:spcAft>
                <a:spcPts val="0"/>
              </a:spcAft>
              <a:buSzPts val="2200"/>
              <a:buChar char="●"/>
            </a:pPr>
            <a:r>
              <a:rPr lang="en-GB" sz="2200"/>
              <a:t>Eye Aspect Ratio [EAR]</a:t>
            </a:r>
            <a:endParaRPr sz="2200"/>
          </a:p>
          <a:p>
            <a:pPr indent="-368300" lvl="0" marL="457200" rtl="0" algn="l">
              <a:spcBef>
                <a:spcPts val="0"/>
              </a:spcBef>
              <a:spcAft>
                <a:spcPts val="0"/>
              </a:spcAft>
              <a:buSzPts val="2200"/>
              <a:buChar char="●"/>
            </a:pPr>
            <a:r>
              <a:rPr lang="en-GB" sz="2200"/>
              <a:t>Lips Aspect Ratio [LAR]</a:t>
            </a:r>
            <a:endParaRPr sz="2200"/>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Flow Diagram</a:t>
            </a:r>
            <a:endParaRPr/>
          </a:p>
        </p:txBody>
      </p:sp>
      <p:sp>
        <p:nvSpPr>
          <p:cNvPr id="140" name="Google Shape;140;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141" name="Google Shape;141;p21"/>
          <p:cNvPicPr preferRelativeResize="0"/>
          <p:nvPr/>
        </p:nvPicPr>
        <p:blipFill>
          <a:blip r:embed="rId3">
            <a:alphaModFix/>
          </a:blip>
          <a:stretch>
            <a:fillRect/>
          </a:stretch>
        </p:blipFill>
        <p:spPr>
          <a:xfrm>
            <a:off x="2905225" y="425050"/>
            <a:ext cx="5817325" cy="429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